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26"/>
  </p:notesMasterIdLst>
  <p:sldIdLst>
    <p:sldId id="257" r:id="rId2"/>
    <p:sldId id="284" r:id="rId3"/>
    <p:sldId id="290" r:id="rId4"/>
    <p:sldId id="301" r:id="rId5"/>
    <p:sldId id="292" r:id="rId6"/>
    <p:sldId id="293" r:id="rId7"/>
    <p:sldId id="259" r:id="rId8"/>
    <p:sldId id="283" r:id="rId9"/>
    <p:sldId id="300" r:id="rId10"/>
    <p:sldId id="261" r:id="rId11"/>
    <p:sldId id="286" r:id="rId12"/>
    <p:sldId id="287" r:id="rId13"/>
    <p:sldId id="288" r:id="rId14"/>
    <p:sldId id="289" r:id="rId15"/>
    <p:sldId id="291" r:id="rId16"/>
    <p:sldId id="285" r:id="rId17"/>
    <p:sldId id="263" r:id="rId18"/>
    <p:sldId id="302" r:id="rId19"/>
    <p:sldId id="304" r:id="rId20"/>
    <p:sldId id="264" r:id="rId21"/>
    <p:sldId id="265" r:id="rId22"/>
    <p:sldId id="305" r:id="rId23"/>
    <p:sldId id="306" r:id="rId24"/>
    <p:sldId id="294" r:id="rId2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98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6C9E1-EEF7-4750-9A11-E08DFEC5E5D3}" type="datetimeFigureOut">
              <a:rPr lang="cs-CZ" smtClean="0"/>
              <a:t>18.4.2016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C4106-305F-44F8-A1E9-EF48752B00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23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C4106-305F-44F8-A1E9-EF48752B00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846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C4106-305F-44F8-A1E9-EF48752B00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563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065D-5C49-4D7A-B565-82F4E82B188E}" type="datetimeFigureOut">
              <a:rPr lang="cs-CZ" smtClean="0"/>
              <a:t>18.4.2016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2F54435-4830-40C2-9A31-BE2697F136A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065D-5C49-4D7A-B565-82F4E82B188E}" type="datetimeFigureOut">
              <a:rPr lang="cs-CZ" smtClean="0"/>
              <a:t>18.4.2016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4435-4830-40C2-9A31-BE2697F136A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065D-5C49-4D7A-B565-82F4E82B188E}" type="datetimeFigureOut">
              <a:rPr lang="cs-CZ" smtClean="0"/>
              <a:t>18.4.2016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4435-4830-40C2-9A31-BE2697F136A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065D-5C49-4D7A-B565-82F4E82B188E}" type="datetimeFigureOut">
              <a:rPr lang="cs-CZ" smtClean="0"/>
              <a:t>18.4.2016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2F54435-4830-40C2-9A31-BE2697F136A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065D-5C49-4D7A-B565-82F4E82B188E}" type="datetimeFigureOut">
              <a:rPr lang="cs-CZ" smtClean="0"/>
              <a:t>18.4.2016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4435-4830-40C2-9A31-BE2697F136AF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065D-5C49-4D7A-B565-82F4E82B188E}" type="datetimeFigureOut">
              <a:rPr lang="cs-CZ" smtClean="0"/>
              <a:t>18.4.2016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4435-4830-40C2-9A31-BE2697F136A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065D-5C49-4D7A-B565-82F4E82B188E}" type="datetimeFigureOut">
              <a:rPr lang="cs-CZ" smtClean="0"/>
              <a:t>18.4.2016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2F54435-4830-40C2-9A31-BE2697F136AF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065D-5C49-4D7A-B565-82F4E82B188E}" type="datetimeFigureOut">
              <a:rPr lang="cs-CZ" smtClean="0"/>
              <a:t>18.4.2016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4435-4830-40C2-9A31-BE2697F136A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065D-5C49-4D7A-B565-82F4E82B188E}" type="datetimeFigureOut">
              <a:rPr lang="cs-CZ" smtClean="0"/>
              <a:t>18.4.2016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4435-4830-40C2-9A31-BE2697F136A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065D-5C49-4D7A-B565-82F4E82B188E}" type="datetimeFigureOut">
              <a:rPr lang="cs-CZ" smtClean="0"/>
              <a:t>18.4.2016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4435-4830-40C2-9A31-BE2697F136A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F065D-5C49-4D7A-B565-82F4E82B188E}" type="datetimeFigureOut">
              <a:rPr lang="cs-CZ" smtClean="0"/>
              <a:t>18.4.2016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54435-4830-40C2-9A31-BE2697F136AF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58F065D-5C49-4D7A-B565-82F4E82B188E}" type="datetimeFigureOut">
              <a:rPr lang="cs-CZ" smtClean="0"/>
              <a:t>18.4.2016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2F54435-4830-40C2-9A31-BE2697F136AF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12511" cy="648072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cs-CZ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OBSAH PŘEDMĚTU</a:t>
            </a:r>
            <a:endParaRPr lang="cs-CZ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innerShdw blurRad="63500" dist="88900" dir="2700000">
              <a:prstClr val="black">
                <a:alpha val="50000"/>
              </a:prstClr>
            </a:innerShdw>
          </a:effectLst>
        </p:spPr>
        <p:txBody>
          <a:bodyPr rtlCol="0" anchor="ctr">
            <a:normAutofit lnSpcReduction="10000"/>
          </a:bodyPr>
          <a:lstStyle/>
          <a:p>
            <a:pPr marL="502920" indent="-457200" fontAlgn="auto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A TRH TURIZMU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DRUHY A FORMY TURIZMU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SPECIFICKÉ ZNAKY SLUŽEB V TURIZMU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SILNIČNÍ DOPRAVA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DOPRAVA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A VODNÍ DOPRAVA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OSTATNÍ FORMY DOPRAVY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CESTOVNÍ KANCELÁŘE A AGENTURY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Technika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zajišťování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služeb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objednávka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smlouva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, voucher,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platby</a:t>
            </a:r>
            <a:r>
              <a:rPr lang="en-US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PASOVÉ, VIZOVÉ, CELNÍ A SMĚNÁRENSKÉ SLUŽBY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POJIŠŤOVACÍ A ZDRAVOTNÍ SLUŽBY, ODPOVĚDNOST ZA ŠKODY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LÁZEŇSKÉ SLUŽBY, KLASIFIKACE LÁZEŇSKÝCH STŘEDISEK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UBYTOVACÍ SLUŽBY, KATEGORIZACE ZAŘÍZENÍ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STRAVOVACÍ SLUŽBY, KATEGORIZACE ZAŘÍZENÍ</a:t>
            </a:r>
          </a:p>
        </p:txBody>
      </p:sp>
      <p:sp>
        <p:nvSpPr>
          <p:cNvPr id="4" name="Ovál 3"/>
          <p:cNvSpPr/>
          <p:nvPr/>
        </p:nvSpPr>
        <p:spPr>
          <a:xfrm>
            <a:off x="540442" y="3056206"/>
            <a:ext cx="5399709" cy="10928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63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44" y="1052736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NEJRYCHLEJI ROSTOUCÍ SEGMENT (KOMBINACE POBYTOVÉHO A POZNÁVACÍHO TURISMU)</a:t>
            </a:r>
            <a:endParaRPr 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OKRUŽNÍ PLAVBY </a:t>
            </a:r>
            <a:br>
              <a:rPr lang="cs-CZ" b="1" dirty="0">
                <a:solidFill>
                  <a:srgbClr val="33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3932237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://www.stoplusjednicka.cz/sites/default/files/fotoeditorial/2013/09/rms_queen_ma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1048"/>
            <a:ext cx="416717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39552" y="1916832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KAJUTY: a) STANDARDNÍ S BALKONEM, S OKNEM A VNITŘNÍ, PLNÉ VYBAVENÍ; b) APARTMÁNY 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1520" y="2708920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cap="all" dirty="0" err="1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Harmony</a:t>
            </a:r>
            <a:r>
              <a:rPr lang="cs-CZ" sz="2000" b="1" cap="all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cap="all" dirty="0" err="1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b="1" cap="all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cap="all" dirty="0" err="1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b="1" cap="all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cap="all" dirty="0" err="1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Seas</a:t>
            </a:r>
            <a:r>
              <a:rPr lang="cs-CZ" sz="2000" b="1" cap="all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cs-CZ" sz="20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dÉLKA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362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Šířka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66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výška 70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; šestnáct palub; </a:t>
            </a:r>
          </a:p>
          <a:p>
            <a:pPr algn="ctr"/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až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6 360 cestujících a 2 100 členů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posádky </a:t>
            </a:r>
            <a:endParaRPr lang="cs-CZ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32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osta Concordia loď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703592" cy="293550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528" y="404664"/>
            <a:ext cx="8686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2800" b="1" dirty="0" smtClean="0">
                <a:solidFill>
                  <a:srgbClr val="0070C0"/>
                </a:solidFill>
                <a:effectLst/>
              </a:rPr>
              <a:t>Okružní plavby V Středozemním moři</a:t>
            </a:r>
            <a:endParaRPr lang="cs-CZ" altLang="cs-CZ" sz="2800" b="1" dirty="0">
              <a:solidFill>
                <a:srgbClr val="0070C0"/>
              </a:solidFill>
              <a:effectLst/>
            </a:endParaRPr>
          </a:p>
        </p:txBody>
      </p:sp>
      <p:pic>
        <p:nvPicPr>
          <p:cNvPr id="7170" name="Picture 2" descr="http://i.ck.cz/f/85604/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473915" cy="29523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49080"/>
            <a:ext cx="4050433" cy="239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90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.ck.cz/f/86977/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15061"/>
          <a:stretch/>
        </p:blipFill>
        <p:spPr bwMode="auto">
          <a:xfrm>
            <a:off x="611560" y="908720"/>
            <a:ext cx="2977024" cy="28083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rajzuj.cz/pic/a/85945/5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08720"/>
            <a:ext cx="4212467" cy="280831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.ck.cz/f/86773/4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05064"/>
            <a:ext cx="3842792" cy="254905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188640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OKRUŽNÍ PLAVBY NA SEVERU EVROPY</a:t>
            </a:r>
            <a:endParaRPr lang="cs-CZ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8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OKRUŽNÍ JÍZDY V KARIBIKU</a:t>
            </a:r>
            <a:endParaRPr lang="cs-CZ" dirty="0"/>
          </a:p>
        </p:txBody>
      </p:sp>
      <p:pic>
        <p:nvPicPr>
          <p:cNvPr id="6146" name="Picture 2" descr="http://i.ck.cz/f/84236/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77072"/>
            <a:ext cx="3752850" cy="24765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.ck.cz/f/85196/19-360-2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429000" cy="2286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.ck.cz/f/85945/41-400-3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00" t="712" r="1400" b="4479"/>
          <a:stretch/>
        </p:blipFill>
        <p:spPr bwMode="auto">
          <a:xfrm>
            <a:off x="1043608" y="1466660"/>
            <a:ext cx="3233936" cy="229955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78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/>
              <a:t>OKRUŽNÍ JÍZDY V JIHOVÝCHODNÍ ASII</a:t>
            </a:r>
            <a:endParaRPr lang="cs-CZ" sz="3200" dirty="0"/>
          </a:p>
        </p:txBody>
      </p:sp>
      <p:pic>
        <p:nvPicPr>
          <p:cNvPr id="3" name="Picture 6" descr="Costa Allegra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4032448" cy="406545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79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/>
          <a:lstStyle/>
          <a:p>
            <a:pPr algn="ctr"/>
            <a:r>
              <a:rPr lang="cs-CZ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EXPEDIČNÍ A SPECIÁLNÍ PLAVBY</a:t>
            </a:r>
            <a:endParaRPr lang="cs-CZ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1196752"/>
            <a:ext cx="7200800" cy="5040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PLAVBY NA PLACHETNICI, JACHTĚ ČI ČLUNU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3"/>
          <a:stretch>
            <a:fillRect/>
          </a:stretch>
        </p:blipFill>
        <p:spPr bwMode="auto">
          <a:xfrm>
            <a:off x="179512" y="4149080"/>
            <a:ext cx="2736304" cy="194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5"/>
            <a:ext cx="2664296" cy="192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http://www.altyn.cz/ycm/LOD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2835230" cy="189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i.ck.cz/f/70012/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" t="952" r="4870" b="-952"/>
          <a:stretch/>
        </p:blipFill>
        <p:spPr bwMode="auto">
          <a:xfrm>
            <a:off x="5940152" y="1844824"/>
            <a:ext cx="2914137" cy="190267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" r="5700" b="2830"/>
          <a:stretch/>
        </p:blipFill>
        <p:spPr bwMode="auto">
          <a:xfrm>
            <a:off x="6012160" y="4149080"/>
            <a:ext cx="2888427" cy="192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 descr="http://www.zirhamia.cz/wp-content/uploads/2014/01/kotven%C3%AD-u-ostrova-Milo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5"/>
          <a:stretch/>
        </p:blipFill>
        <p:spPr bwMode="auto">
          <a:xfrm>
            <a:off x="3131840" y="4149080"/>
            <a:ext cx="2720892" cy="191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63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cs-CZ" b="1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VNITROZEMSKÁ VODNÍ DOPRAVA</a:t>
            </a:r>
            <a:endParaRPr lang="cs-CZ" b="1" cap="none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3240360"/>
          </a:xfrm>
        </p:spPr>
        <p:txBody>
          <a:bodyPr>
            <a:normAutofit/>
          </a:bodyPr>
          <a:lstStyle/>
          <a:p>
            <a:pPr>
              <a:buClr>
                <a:srgbClr val="000099"/>
              </a:buClr>
              <a:buSzPct val="100000"/>
            </a:pP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ŘÍČNÍ</a:t>
            </a:r>
          </a:p>
          <a:p>
            <a:pPr lvl="1">
              <a:buClr>
                <a:srgbClr val="000099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 VŠECH VELKÝCH ŘEKÁCH</a:t>
            </a:r>
          </a:p>
          <a:p>
            <a:pPr lvl="1">
              <a:buClr>
                <a:srgbClr val="000099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RÝN, DUNAJ,…</a:t>
            </a:r>
          </a:p>
          <a:p>
            <a:pPr lvl="1">
              <a:buClr>
                <a:srgbClr val="000099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NEJVĚTŠÍ PŘÍSTAV DUISBURG NA RÝNU</a:t>
            </a:r>
          </a:p>
          <a:p>
            <a:pPr>
              <a:buClr>
                <a:srgbClr val="000099"/>
              </a:buClr>
              <a:buSzPct val="100000"/>
            </a:pP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JEZERNÍ</a:t>
            </a:r>
          </a:p>
          <a:p>
            <a:pPr lvl="1">
              <a:buClr>
                <a:srgbClr val="000099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 VŠECH VELKÝCH JEZERECH A NÁDRŽÍCH</a:t>
            </a:r>
          </a:p>
          <a:p>
            <a:pPr>
              <a:buClr>
                <a:srgbClr val="000099"/>
              </a:buClr>
              <a:buSzPct val="100000"/>
            </a:pP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KANÁLECH</a:t>
            </a:r>
          </a:p>
          <a:p>
            <a:pPr lvl="1">
              <a:buClr>
                <a:srgbClr val="000099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BENÁTKY, AMSTERDAM, ANGLIE, …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65104"/>
            <a:ext cx="3394472" cy="22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65104"/>
            <a:ext cx="3196036" cy="22169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98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18306" y="188640"/>
            <a:ext cx="8229600" cy="1093788"/>
          </a:xfrm>
        </p:spPr>
        <p:txBody>
          <a:bodyPr/>
          <a:lstStyle/>
          <a:p>
            <a:pPr algn="ctr"/>
            <a:r>
              <a:rPr lang="cs-CZ" altLang="cs-CZ" b="1" dirty="0">
                <a:solidFill>
                  <a:srgbClr val="0070C0"/>
                </a:solidFill>
              </a:rPr>
              <a:t>Vodní cesty v ČR</a:t>
            </a:r>
            <a:r>
              <a:rPr lang="cs-CZ" altLang="cs-CZ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1115616" y="2204864"/>
            <a:ext cx="6805613" cy="4289425"/>
            <a:chOff x="3208" y="10458"/>
            <a:chExt cx="5490" cy="3405"/>
          </a:xfrm>
        </p:grpSpPr>
        <p:pic>
          <p:nvPicPr>
            <p:cNvPr id="23558" name="Picture 6" descr="z knihy_0002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6" b="4514"/>
            <a:stretch>
              <a:fillRect/>
            </a:stretch>
          </p:blipFill>
          <p:spPr bwMode="auto">
            <a:xfrm>
              <a:off x="3208" y="10458"/>
              <a:ext cx="5490" cy="340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59" name="Rectangle 7"/>
            <p:cNvSpPr>
              <a:spLocks noChangeArrowheads="1"/>
            </p:cNvSpPr>
            <p:nvPr/>
          </p:nvSpPr>
          <p:spPr bwMode="auto">
            <a:xfrm>
              <a:off x="3450" y="13440"/>
              <a:ext cx="750" cy="31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1763688" y="1196752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LABE, VLTAVA, BAŤŮV KANÁL, </a:t>
            </a:r>
          </a:p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PŘEHRADY LIPNO, ORLÍK, SLAPY, …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0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cs-CZ" sz="28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OSOBNÍ VODNÍ DOPRAVA V ČR</a:t>
            </a:r>
            <a:endParaRPr lang="cs-CZ" sz="28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467544" y="1124744"/>
            <a:ext cx="3456384" cy="2673588"/>
            <a:chOff x="467544" y="1124744"/>
            <a:chExt cx="3456384" cy="2673588"/>
          </a:xfrm>
        </p:grpSpPr>
        <p:pic>
          <p:nvPicPr>
            <p:cNvPr id="4098" name="Picture 2" descr="http://img.firmy.cz/premise/half/201404/0711/9e/53428ee99ee44015fc6a0600?v=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124744"/>
              <a:ext cx="3456384" cy="230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467544" y="3429000"/>
              <a:ext cx="3456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VÝLETNÍ LOĎ V PRAZE</a:t>
              </a:r>
              <a:endParaRPr lang="cs-CZ" b="1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67544" y="3933056"/>
            <a:ext cx="3456384" cy="2673588"/>
            <a:chOff x="467544" y="3933056"/>
            <a:chExt cx="3456384" cy="2673588"/>
          </a:xfrm>
        </p:grpSpPr>
        <p:pic>
          <p:nvPicPr>
            <p:cNvPr id="4100" name="Picture 4" descr="loď Arnošt z Pardubic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28"/>
            <a:stretch/>
          </p:blipFill>
          <p:spPr bwMode="auto">
            <a:xfrm>
              <a:off x="467544" y="3933056"/>
              <a:ext cx="3456384" cy="2241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611560" y="6237312"/>
              <a:ext cx="309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LOĎ ARNOŠT Z PARDUBIC</a:t>
              </a:r>
              <a:endParaRPr lang="cs-CZ" b="1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4644008" y="1124744"/>
            <a:ext cx="3431683" cy="2673588"/>
            <a:chOff x="4644008" y="1124744"/>
            <a:chExt cx="3431683" cy="2673588"/>
          </a:xfrm>
        </p:grpSpPr>
        <p:pic>
          <p:nvPicPr>
            <p:cNvPr id="4102" name="Picture 6" descr="http://www.kraj-lbc.cz/public/doprava/prezentace07/images/2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4" t="12686" r="73" b="-705"/>
            <a:stretch/>
          </p:blipFill>
          <p:spPr bwMode="auto">
            <a:xfrm>
              <a:off x="4644008" y="1124744"/>
              <a:ext cx="3431683" cy="23348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4788024" y="3429000"/>
              <a:ext cx="309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LOĎ NA MÁCHOVĚ JEZEŘE</a:t>
              </a:r>
              <a:endParaRPr lang="cs-CZ" b="1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499992" y="3933056"/>
            <a:ext cx="3810000" cy="2601580"/>
            <a:chOff x="4499992" y="3933056"/>
            <a:chExt cx="3810000" cy="2601580"/>
          </a:xfrm>
        </p:grpSpPr>
        <p:pic>
          <p:nvPicPr>
            <p:cNvPr id="4104" name="Picture 8" descr="http://www.hamboat.cz/sites/hamboat.cz/files/projekt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6" t="11952" r="-1426" b="-1068"/>
            <a:stretch/>
          </p:blipFill>
          <p:spPr bwMode="auto">
            <a:xfrm>
              <a:off x="4499992" y="3933056"/>
              <a:ext cx="3810000" cy="2266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4716016" y="6165304"/>
              <a:ext cx="3384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BAŤŮV KANÁL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5771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838200"/>
          </a:xfrm>
        </p:spPr>
        <p:txBody>
          <a:bodyPr/>
          <a:lstStyle/>
          <a:p>
            <a:pPr algn="ctr"/>
            <a:r>
              <a:rPr lang="cs-CZ" altLang="cs-CZ" b="1" cap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LANOVÁ DOPRAVA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340768"/>
            <a:ext cx="7056784" cy="4525963"/>
          </a:xfrm>
        </p:spPr>
        <p:txBody>
          <a:bodyPr>
            <a:normAutofit lnSpcReduction="10000"/>
          </a:bodyPr>
          <a:lstStyle/>
          <a:p>
            <a:pPr>
              <a:buClr>
                <a:srgbClr val="000099"/>
              </a:buClr>
            </a:pP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VÝZNAM:</a:t>
            </a:r>
          </a:p>
          <a:p>
            <a:pPr lvl="1"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ZPŘÍSTUPNĚNÍ JINAK NEDOSTUPNÝCH LOKALIT</a:t>
            </a:r>
          </a:p>
          <a:p>
            <a:pPr lvl="1"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ROZVOJ DESTINACÍ</a:t>
            </a:r>
          </a:p>
          <a:p>
            <a:pPr lvl="1"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OCHRANA ŽIVOTNÍHO PROSTŘEDÍ</a:t>
            </a:r>
          </a:p>
          <a:p>
            <a:pPr>
              <a:buClr>
                <a:srgbClr val="000099"/>
              </a:buClr>
            </a:pP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DĚLENÍ:</a:t>
            </a:r>
          </a:p>
          <a:p>
            <a:pPr lvl="1"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POZEMNÍ </a:t>
            </a:r>
          </a:p>
          <a:p>
            <a:pPr lvl="1"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VISUTÉ – SEDAČKOVÉ A KABINOVÉ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99"/>
              </a:buClr>
            </a:pP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TECHNICKÁ KRITÉRIA:</a:t>
            </a:r>
          </a:p>
          <a:p>
            <a:pPr lvl="1"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KOLEJOVÉ DRÁHY</a:t>
            </a:r>
          </a:p>
          <a:p>
            <a:pPr lvl="1"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DVOULANOVÉ DRÁHY</a:t>
            </a:r>
          </a:p>
          <a:p>
            <a:pPr lvl="1"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JEDNOLANOVÉ DRÁHY</a:t>
            </a:r>
          </a:p>
          <a:p>
            <a:pPr lvl="1"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LYŽAŘSKÉ VLEKY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93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>
                <a:solidFill>
                  <a:srgbClr val="000099"/>
                </a:solidFill>
              </a:rPr>
              <a:t>Vodní doprava</a:t>
            </a:r>
            <a:endParaRPr lang="cs-CZ" sz="4000" dirty="0">
              <a:solidFill>
                <a:srgbClr val="000099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556792"/>
            <a:ext cx="8686800" cy="4525963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00099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b="1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Výhody:</a:t>
            </a:r>
          </a:p>
          <a:p>
            <a:pPr lvl="1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VELKÁ PŘEPRAVNÍ KAPACITA pohodlí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, laciná, </a:t>
            </a: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bezpečná</a:t>
            </a:r>
          </a:p>
          <a:p>
            <a:pPr>
              <a:buClr>
                <a:srgbClr val="000099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b="1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Nevýhody:</a:t>
            </a:r>
          </a:p>
          <a:p>
            <a:pPr lvl="1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pomalost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, závislost na přírodních podmínkách, nebezpečí mořské </a:t>
            </a: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nemoci</a:t>
            </a:r>
          </a:p>
          <a:p>
            <a:pPr lvl="1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MENŠÍ DOSTUPNOST TURISTICKÝCH STŘEDISEK </a:t>
            </a:r>
          </a:p>
          <a:p>
            <a:pPr>
              <a:buClr>
                <a:srgbClr val="000099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b="1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Ekologické </a:t>
            </a:r>
            <a:r>
              <a:rPr lang="cs-CZ" b="1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vlivy:</a:t>
            </a:r>
          </a:p>
          <a:p>
            <a:pPr lvl="1"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nebezpečí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znečištění ropnými produkty </a:t>
            </a: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 odpadky</a:t>
            </a:r>
            <a:endParaRPr lang="cs-CZ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SzPct val="100000"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131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1525588"/>
            <a:ext cx="3278187" cy="2260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66"/>
                  </a:outerShdw>
                </a:effectLst>
              </a14:hiddenEffects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403648" y="548680"/>
            <a:ext cx="6215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2400" b="1" dirty="0">
                <a:latin typeface="Arial" charset="0"/>
              </a:rPr>
              <a:t>POZEMNÍ LANOVÉ DRÁHY - KOLEJOVÉ </a:t>
            </a:r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86952"/>
            <a:ext cx="3291904" cy="24638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2"/>
          <a:stretch>
            <a:fillRect/>
          </a:stretch>
        </p:blipFill>
        <p:spPr bwMode="auto">
          <a:xfrm>
            <a:off x="4741863" y="1503363"/>
            <a:ext cx="3411537" cy="227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http://info.harrachov.cz/soubory/2013/11/hilbertharrachov8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05064"/>
            <a:ext cx="3355132" cy="251634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16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554038"/>
          </a:xfrm>
        </p:spPr>
        <p:txBody>
          <a:bodyPr>
            <a:normAutofit/>
          </a:bodyPr>
          <a:lstStyle/>
          <a:p>
            <a:pPr algn="ctr"/>
            <a:r>
              <a:rPr lang="cs-CZ" altLang="cs-CZ" sz="2800" b="1" dirty="0">
                <a:solidFill>
                  <a:srgbClr val="0070C0"/>
                </a:solidFill>
                <a:effectLst/>
              </a:rPr>
              <a:t>VISUTÉ LANOVÉ DRÁHY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85775" y="1219200"/>
            <a:ext cx="8229600" cy="1011238"/>
          </a:xfrm>
        </p:spPr>
        <p:txBody>
          <a:bodyPr>
            <a:normAutofit/>
          </a:bodyPr>
          <a:lstStyle/>
          <a:p>
            <a:r>
              <a:rPr lang="cs-CZ" altLang="cs-CZ" sz="2400" b="1">
                <a:effectLst/>
                <a:latin typeface="Arial" charset="0"/>
              </a:rPr>
              <a:t>S KYVNÝM PROVOZEM </a:t>
            </a:r>
            <a:r>
              <a:rPr lang="cs-CZ" altLang="cs-CZ" sz="2000" b="1">
                <a:effectLst/>
                <a:latin typeface="Arial" charset="0"/>
              </a:rPr>
              <a:t>(KABINOVÉ)</a:t>
            </a:r>
            <a:r>
              <a:rPr lang="cs-CZ" altLang="cs-CZ" sz="2400" b="1">
                <a:effectLst/>
                <a:latin typeface="Arial" charset="0"/>
              </a:rPr>
              <a:t> </a:t>
            </a:r>
          </a:p>
          <a:p>
            <a:r>
              <a:rPr lang="cs-CZ" altLang="cs-CZ" sz="2400" b="1">
                <a:effectLst/>
                <a:latin typeface="Arial" charset="0"/>
              </a:rPr>
              <a:t>S OBĚŽNÝM PROVOZEM  </a:t>
            </a:r>
            <a:r>
              <a:rPr lang="cs-CZ" altLang="cs-CZ" sz="2000" b="1">
                <a:effectLst/>
                <a:latin typeface="Arial" charset="0"/>
              </a:rPr>
              <a:t>(GONDOLOVÉ A SEDAČKOVÉ) </a:t>
            </a:r>
            <a:endParaRPr lang="cs-CZ" altLang="cs-CZ" sz="2000">
              <a:latin typeface="Arial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323528" y="2564904"/>
            <a:ext cx="4032448" cy="3393668"/>
            <a:chOff x="323528" y="2564904"/>
            <a:chExt cx="4032448" cy="3393668"/>
          </a:xfrm>
        </p:grpSpPr>
        <p:pic>
          <p:nvPicPr>
            <p:cNvPr id="3584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564904"/>
              <a:ext cx="3968750" cy="2990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323528" y="5589240"/>
              <a:ext cx="4032448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cs-CZ" b="1" dirty="0" smtClean="0"/>
                <a:t>LANOVKA JANSKÉ LÁZNĚ – ČERNÁ HORA</a:t>
              </a:r>
              <a:endParaRPr lang="cs-CZ" b="1" dirty="0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4572000" y="2564905"/>
            <a:ext cx="4172246" cy="3384375"/>
            <a:chOff x="4644008" y="2564905"/>
            <a:chExt cx="4100238" cy="3321659"/>
          </a:xfrm>
        </p:grpSpPr>
        <p:pic>
          <p:nvPicPr>
            <p:cNvPr id="8194" name="Picture 2" descr="Pustevny - Lanová dráha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5" t="2303" b="1"/>
            <a:stretch/>
          </p:blipFill>
          <p:spPr bwMode="auto">
            <a:xfrm>
              <a:off x="4644008" y="2564905"/>
              <a:ext cx="4100238" cy="2952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4788024" y="5517232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LANOVKA TROJANOVICE - PUSTEVNY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2416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323528" y="332656"/>
            <a:ext cx="4032448" cy="3238619"/>
            <a:chOff x="323528" y="332656"/>
            <a:chExt cx="4032448" cy="3238619"/>
          </a:xfrm>
        </p:grpSpPr>
        <p:sp>
          <p:nvSpPr>
            <p:cNvPr id="3" name="Obdélník 2"/>
            <p:cNvSpPr/>
            <p:nvPr/>
          </p:nvSpPr>
          <p:spPr>
            <a:xfrm>
              <a:off x="323528" y="2924944"/>
              <a:ext cx="403244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b="1" cap="all" dirty="0" err="1"/>
                <a:t>Aiguille</a:t>
              </a:r>
              <a:r>
                <a:rPr lang="cs-CZ" b="1" cap="all" dirty="0"/>
                <a:t> </a:t>
              </a:r>
              <a:r>
                <a:rPr lang="cs-CZ" b="1" cap="all" dirty="0" err="1"/>
                <a:t>du</a:t>
              </a:r>
              <a:r>
                <a:rPr lang="cs-CZ" b="1" cap="all" dirty="0"/>
                <a:t> </a:t>
              </a:r>
              <a:r>
                <a:rPr lang="cs-CZ" b="1" cap="all" dirty="0" err="1"/>
                <a:t>Midi</a:t>
              </a:r>
              <a:r>
                <a:rPr lang="cs-CZ" b="1" cap="all" dirty="0" smtClean="0"/>
                <a:t>,  </a:t>
              </a:r>
              <a:r>
                <a:rPr lang="cs-CZ" b="1" dirty="0" smtClean="0"/>
                <a:t>CHAMONIX</a:t>
              </a:r>
            </a:p>
            <a:p>
              <a:pPr algn="ctr"/>
              <a:r>
                <a:rPr lang="cs-CZ" sz="1600" dirty="0" smtClean="0">
                  <a:latin typeface="+mj-lt"/>
                </a:rPr>
                <a:t>NEJVĚTŠÍ PŘEVÝŠENÍ  1 037-3 </a:t>
              </a:r>
              <a:r>
                <a:rPr lang="cs-CZ" sz="1600" dirty="0">
                  <a:latin typeface="+mj-lt"/>
                </a:rPr>
                <a:t>777 </a:t>
              </a:r>
              <a:r>
                <a:rPr lang="cs-CZ" sz="1600" dirty="0" smtClean="0">
                  <a:latin typeface="+mj-lt"/>
                </a:rPr>
                <a:t>m n.m</a:t>
              </a:r>
              <a:r>
                <a:rPr lang="cs-CZ" dirty="0" smtClean="0"/>
                <a:t>.</a:t>
              </a:r>
              <a:endParaRPr lang="cs-CZ" dirty="0"/>
            </a:p>
          </p:txBody>
        </p:sp>
        <p:pic>
          <p:nvPicPr>
            <p:cNvPr id="3076" name="Picture 4" descr="http://www.vsacantour.cz/images/big/54000199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32656"/>
              <a:ext cx="3803576" cy="261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Skupina 7"/>
          <p:cNvGrpSpPr/>
          <p:nvPr/>
        </p:nvGrpSpPr>
        <p:grpSpPr>
          <a:xfrm>
            <a:off x="4644008" y="332656"/>
            <a:ext cx="4176464" cy="3238619"/>
            <a:chOff x="4644008" y="332656"/>
            <a:chExt cx="4176464" cy="3238619"/>
          </a:xfrm>
        </p:grpSpPr>
        <p:sp>
          <p:nvSpPr>
            <p:cNvPr id="4" name="Obdélník 3"/>
            <p:cNvSpPr/>
            <p:nvPr/>
          </p:nvSpPr>
          <p:spPr>
            <a:xfrm>
              <a:off x="4644008" y="2924944"/>
              <a:ext cx="417646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b="1" cap="all" dirty="0" err="1" smtClean="0"/>
                <a:t>lanovKA</a:t>
              </a:r>
              <a:r>
                <a:rPr lang="cs-CZ" b="1" cap="all" dirty="0" smtClean="0"/>
                <a:t>  </a:t>
              </a:r>
              <a:r>
                <a:rPr lang="cs-CZ" b="1" cap="all" dirty="0" err="1" smtClean="0"/>
                <a:t>Merido</a:t>
              </a:r>
              <a:r>
                <a:rPr lang="cs-CZ" b="1" cap="all" dirty="0" smtClean="0"/>
                <a:t> - </a:t>
              </a:r>
              <a:r>
                <a:rPr lang="cs-CZ" b="1" cap="all" dirty="0" err="1"/>
                <a:t>Pico</a:t>
              </a:r>
              <a:r>
                <a:rPr lang="cs-CZ" b="1" cap="all" dirty="0"/>
                <a:t> </a:t>
              </a:r>
              <a:r>
                <a:rPr lang="cs-CZ" b="1" cap="all" dirty="0" err="1" smtClean="0"/>
                <a:t>Especho</a:t>
              </a:r>
              <a:r>
                <a:rPr lang="cs-CZ" b="1" cap="all" dirty="0" smtClean="0"/>
                <a:t> (Venezuela) 1577 – 4765 </a:t>
              </a:r>
              <a:r>
                <a:rPr lang="cs-CZ" b="1" dirty="0" smtClean="0"/>
                <a:t>m</a:t>
              </a:r>
              <a:r>
                <a:rPr lang="cs-CZ" b="1" cap="all" dirty="0" smtClean="0"/>
                <a:t>, 12,5 </a:t>
              </a:r>
              <a:r>
                <a:rPr lang="cs-CZ" b="1" dirty="0" smtClean="0"/>
                <a:t>km </a:t>
              </a:r>
              <a:r>
                <a:rPr lang="cs-CZ" b="1" cap="all" dirty="0" smtClean="0"/>
                <a:t>   </a:t>
              </a:r>
              <a:endParaRPr lang="cs-CZ" b="1" cap="all" dirty="0"/>
            </a:p>
          </p:txBody>
        </p:sp>
        <p:pic>
          <p:nvPicPr>
            <p:cNvPr id="3078" name="Picture 6" descr="Nej lanovky na světě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32656"/>
              <a:ext cx="3890998" cy="259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Skupina 9"/>
          <p:cNvGrpSpPr/>
          <p:nvPr/>
        </p:nvGrpSpPr>
        <p:grpSpPr>
          <a:xfrm>
            <a:off x="4355976" y="3645024"/>
            <a:ext cx="4572000" cy="3094603"/>
            <a:chOff x="4355976" y="3645024"/>
            <a:chExt cx="4572000" cy="3094603"/>
          </a:xfrm>
        </p:grpSpPr>
        <p:sp>
          <p:nvSpPr>
            <p:cNvPr id="5" name="Obdélník 4"/>
            <p:cNvSpPr/>
            <p:nvPr/>
          </p:nvSpPr>
          <p:spPr>
            <a:xfrm>
              <a:off x="4355976" y="6093296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cs-CZ" b="1" cap="all" dirty="0" smtClean="0"/>
                <a:t>lanovka </a:t>
              </a:r>
              <a:r>
                <a:rPr lang="cs-CZ" b="1" cap="all" dirty="0" err="1"/>
                <a:t>Norsjö</a:t>
              </a:r>
              <a:r>
                <a:rPr lang="cs-CZ" b="1" cap="all" dirty="0"/>
                <a:t> mezi švédskými městy </a:t>
              </a:r>
              <a:r>
                <a:rPr lang="cs-CZ" b="1" cap="all" dirty="0" err="1"/>
                <a:t>Örträsk</a:t>
              </a:r>
              <a:r>
                <a:rPr lang="cs-CZ" b="1" cap="all" dirty="0"/>
                <a:t> a </a:t>
              </a:r>
              <a:r>
                <a:rPr lang="cs-CZ" b="1" cap="all" dirty="0" err="1" smtClean="0"/>
                <a:t>Mensträsk</a:t>
              </a:r>
              <a:r>
                <a:rPr lang="cs-CZ" b="1" cap="all" dirty="0" smtClean="0"/>
                <a:t> 13,163 </a:t>
              </a:r>
              <a:r>
                <a:rPr lang="cs-CZ" b="1" dirty="0"/>
                <a:t>km</a:t>
              </a:r>
              <a:r>
                <a:rPr lang="cs-CZ" b="1" cap="all" dirty="0"/>
                <a:t> </a:t>
              </a:r>
            </a:p>
          </p:txBody>
        </p:sp>
        <p:pic>
          <p:nvPicPr>
            <p:cNvPr id="3082" name="Picture 1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37" b="7103"/>
            <a:stretch/>
          </p:blipFill>
          <p:spPr bwMode="auto">
            <a:xfrm>
              <a:off x="4687830" y="3645024"/>
              <a:ext cx="3916618" cy="2448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Skupina 10"/>
          <p:cNvGrpSpPr/>
          <p:nvPr/>
        </p:nvGrpSpPr>
        <p:grpSpPr>
          <a:xfrm>
            <a:off x="467544" y="3645024"/>
            <a:ext cx="3816424" cy="2817604"/>
            <a:chOff x="467544" y="3645024"/>
            <a:chExt cx="3816424" cy="2817604"/>
          </a:xfrm>
        </p:grpSpPr>
        <p:pic>
          <p:nvPicPr>
            <p:cNvPr id="17" name="Picture 2" descr="http://zilina-gallery.sk/galleries/Zidovske_pamiatky_v_Ziline/Izrael/Masada/Lanovka_Masada/xIMG_3174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46" r="780" b="4855"/>
            <a:stretch/>
          </p:blipFill>
          <p:spPr bwMode="auto">
            <a:xfrm>
              <a:off x="539552" y="3645024"/>
              <a:ext cx="3672408" cy="2462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ovéPole 17"/>
            <p:cNvSpPr txBox="1"/>
            <p:nvPr/>
          </p:nvSpPr>
          <p:spPr>
            <a:xfrm>
              <a:off x="467544" y="6093296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cap="all" dirty="0" smtClean="0"/>
                <a:t>Lanovka </a:t>
              </a:r>
              <a:r>
                <a:rPr lang="cs-CZ" b="1" cap="all" dirty="0" err="1" smtClean="0"/>
                <a:t>masada</a:t>
              </a:r>
              <a:r>
                <a:rPr lang="cs-CZ" b="1" cap="all" dirty="0" smtClean="0"/>
                <a:t> </a:t>
              </a:r>
              <a:r>
                <a:rPr lang="cs-CZ" b="1" dirty="0" smtClean="0"/>
                <a:t>-257 až +33 m 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8253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395537" y="260649"/>
            <a:ext cx="3816424" cy="3456384"/>
            <a:chOff x="395536" y="260648"/>
            <a:chExt cx="3933627" cy="359865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60648"/>
              <a:ext cx="3933627" cy="2951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395536" y="3212976"/>
              <a:ext cx="38884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POZEMNÍ LANOVKA MONTJUIC (BARCELONA) – 1200 CESTUJÍCÍCH)  </a:t>
              </a:r>
              <a:endParaRPr lang="cs-CZ" b="1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4644008" y="260648"/>
            <a:ext cx="3960440" cy="3456384"/>
            <a:chOff x="4572000" y="260648"/>
            <a:chExt cx="4132401" cy="3598659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60648"/>
              <a:ext cx="4132401" cy="2952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4716016" y="3212976"/>
              <a:ext cx="3744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LANOVKA VANOISE-EXPRESS (FRANCIE) – 201 CESTUJÍCÍCH</a:t>
              </a:r>
              <a:endParaRPr lang="cs-CZ" b="1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323528" y="3789040"/>
            <a:ext cx="3958341" cy="3022595"/>
            <a:chOff x="323528" y="3789040"/>
            <a:chExt cx="3958341" cy="3022595"/>
          </a:xfrm>
        </p:grpSpPr>
        <p:pic>
          <p:nvPicPr>
            <p:cNvPr id="4104" name="Picture 8" descr="http://i.ccdn.cz/acm/404/412335/l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2"/>
            <a:stretch/>
          </p:blipFill>
          <p:spPr bwMode="auto">
            <a:xfrm>
              <a:off x="323528" y="3789040"/>
              <a:ext cx="3958341" cy="2357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323528" y="6165304"/>
              <a:ext cx="38884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cap="all" dirty="0" smtClean="0"/>
                <a:t>POZEMNÍ </a:t>
              </a:r>
              <a:r>
                <a:rPr lang="cs-CZ" b="1" cap="all" dirty="0"/>
                <a:t>DRÁHA </a:t>
              </a:r>
              <a:r>
                <a:rPr lang="cs-CZ" b="1" cap="all" dirty="0" err="1" smtClean="0"/>
                <a:t>Wurzeralm</a:t>
              </a:r>
              <a:r>
                <a:rPr lang="cs-CZ" b="1" cap="all" dirty="0" smtClean="0"/>
                <a:t> - </a:t>
              </a:r>
              <a:r>
                <a:rPr lang="cs-CZ" b="1" cap="all" dirty="0" err="1"/>
                <a:t>Spital</a:t>
              </a:r>
              <a:r>
                <a:rPr lang="cs-CZ" b="1" cap="all" dirty="0"/>
                <a:t> </a:t>
              </a:r>
              <a:r>
                <a:rPr lang="cs-CZ" b="1" cap="all" dirty="0" err="1"/>
                <a:t>am</a:t>
              </a:r>
              <a:r>
                <a:rPr lang="cs-CZ" b="1" cap="all" dirty="0"/>
                <a:t> </a:t>
              </a:r>
              <a:r>
                <a:rPr lang="cs-CZ" b="1" cap="all" dirty="0" err="1" smtClean="0"/>
                <a:t>Phyrn</a:t>
              </a:r>
              <a:r>
                <a:rPr lang="cs-CZ" b="1" cap="all" dirty="0" smtClean="0"/>
                <a:t> </a:t>
              </a:r>
              <a:r>
                <a:rPr lang="cs-CZ" b="1" dirty="0" smtClean="0"/>
                <a:t>– 50 km/h</a:t>
              </a:r>
              <a:endParaRPr lang="cs-CZ" b="1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788024" y="3789040"/>
            <a:ext cx="3744416" cy="2950587"/>
            <a:chOff x="4788024" y="3789040"/>
            <a:chExt cx="3744416" cy="2950587"/>
          </a:xfrm>
        </p:grpSpPr>
        <p:pic>
          <p:nvPicPr>
            <p:cNvPr id="4106" name="Picture 10" descr="http://www.chamonix.com/img/sitra/fiche/156953-3-telepherique-aiguille-du-midi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15"/>
            <a:stretch/>
          </p:blipFill>
          <p:spPr bwMode="auto">
            <a:xfrm>
              <a:off x="4788024" y="3789040"/>
              <a:ext cx="3744416" cy="2338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4860032" y="6093296"/>
              <a:ext cx="360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LANOVKA CHAMONIX – AUGUILLE DU MIDI – 45 km/h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0197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8382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altLang="cs-CZ" b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MĚSTSKÁ HROMADNÁ DOPRAVA </a:t>
            </a:r>
            <a:endParaRPr lang="cs-CZ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412776"/>
            <a:ext cx="7003504" cy="5112568"/>
          </a:xfrm>
        </p:spPr>
        <p:txBody>
          <a:bodyPr>
            <a:normAutofit/>
          </a:bodyPr>
          <a:lstStyle/>
          <a:p>
            <a:pPr>
              <a:buClr>
                <a:srgbClr val="339933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cap="all" dirty="0" err="1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velkÁ</a:t>
            </a:r>
            <a:r>
              <a:rPr lang="cs-CZ" sz="2400" b="1" cap="all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přepravní </a:t>
            </a:r>
            <a:r>
              <a:rPr lang="cs-CZ" sz="2400" b="1" cap="all" dirty="0" err="1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kapacitA</a:t>
            </a:r>
            <a:endParaRPr lang="cs-CZ" sz="2400" b="1" cap="all" dirty="0" smtClean="0">
              <a:solidFill>
                <a:srgbClr val="33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339933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cap="all" dirty="0" err="1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problémY</a:t>
            </a:r>
            <a:r>
              <a:rPr lang="cs-CZ" sz="2400" b="1" cap="all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2400" b="1" cap="all" dirty="0">
              <a:solidFill>
                <a:srgbClr val="33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339933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poškozování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životního prostředí</a:t>
            </a:r>
          </a:p>
          <a:p>
            <a:pPr lvl="1">
              <a:buClr>
                <a:srgbClr val="339933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bezpečnost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dopravy</a:t>
            </a:r>
          </a:p>
          <a:p>
            <a:pPr lvl="1">
              <a:buClr>
                <a:srgbClr val="339933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vysoké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provozní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náklady</a:t>
            </a:r>
          </a:p>
          <a:p>
            <a:pPr>
              <a:buClr>
                <a:srgbClr val="339933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cap="all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</a:t>
            </a:r>
            <a:r>
              <a:rPr lang="cs-CZ" sz="2400" b="1" cap="all" dirty="0" err="1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článkY</a:t>
            </a:r>
            <a:r>
              <a:rPr lang="cs-CZ" sz="2400" b="1" cap="all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buClr>
                <a:srgbClr val="339933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PODZEMNÍ DRÁHY</a:t>
            </a:r>
          </a:p>
          <a:p>
            <a:pPr lvl="1">
              <a:buClr>
                <a:srgbClr val="339933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NADZEMNÍ RYCHLODRÁHY</a:t>
            </a:r>
          </a:p>
          <a:p>
            <a:pPr lvl="1">
              <a:buClr>
                <a:srgbClr val="339933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TRAMVAJE, TROLEJBUSY, AUTOBUSY</a:t>
            </a:r>
          </a:p>
          <a:p>
            <a:pPr lvl="1">
              <a:buClr>
                <a:srgbClr val="339933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</a:p>
          <a:p>
            <a:pPr lvl="1">
              <a:buClr>
                <a:srgbClr val="339933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ŘÍČNÍ DOPRAVA</a:t>
            </a:r>
          </a:p>
          <a:p>
            <a:pPr>
              <a:buClr>
                <a:srgbClr val="339933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cap="all" dirty="0" smtClean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JÁDRO INTEGROVANÉ DOPRAVY</a:t>
            </a:r>
            <a:endParaRPr lang="cs-CZ" sz="2400" b="1" cap="all" dirty="0">
              <a:solidFill>
                <a:srgbClr val="33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6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838200"/>
          </a:xfrm>
        </p:spPr>
        <p:txBody>
          <a:bodyPr/>
          <a:lstStyle/>
          <a:p>
            <a:pPr algn="ctr"/>
            <a:r>
              <a:rPr lang="cs-CZ" dirty="0" smtClean="0"/>
              <a:t>MATERIÁLNĚ-TECHNICKÁ ZÁKLADNA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339933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CESTY:</a:t>
            </a:r>
          </a:p>
          <a:p>
            <a:pPr lvl="1">
              <a:buClr>
                <a:srgbClr val="339933"/>
              </a:buClr>
              <a:buSzPct val="100000"/>
              <a:buFont typeface="Wingdings" panose="05000000000000000000" pitchFamily="2" charset="2"/>
              <a:buChar char=""/>
            </a:pPr>
            <a:r>
              <a:rPr lang="cs-CZ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NÁMOŘNÍ A VNITROZEMSKÉ</a:t>
            </a:r>
          </a:p>
          <a:p>
            <a:pPr>
              <a:buClr>
                <a:srgbClr val="339933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PLAVIDLA:</a:t>
            </a:r>
          </a:p>
          <a:p>
            <a:pPr lvl="1">
              <a:buClr>
                <a:srgbClr val="339933"/>
              </a:buClr>
              <a:buSzPct val="100000"/>
              <a:buFont typeface="Wingdings" panose="05000000000000000000" pitchFamily="2" charset="2"/>
              <a:buChar char="«"/>
            </a:pPr>
            <a:r>
              <a:rPr lang="cs-CZ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MALÉ OSOBNÍ LODĚ (DO 500 CESTUJÍCÍCH)</a:t>
            </a:r>
          </a:p>
          <a:p>
            <a:pPr lvl="1">
              <a:buClr>
                <a:srgbClr val="339933"/>
              </a:buClr>
              <a:buSzPct val="100000"/>
              <a:buFont typeface="Wingdings" panose="05000000000000000000" pitchFamily="2" charset="2"/>
              <a:buChar char="«"/>
            </a:pPr>
            <a:r>
              <a:rPr lang="cs-CZ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STŘEDNĚ LEKÉ LODĚ (500 – 1000 CESTUJÍCÍCH</a:t>
            </a:r>
          </a:p>
          <a:p>
            <a:pPr lvl="1">
              <a:buClr>
                <a:srgbClr val="339933"/>
              </a:buClr>
              <a:buSzPct val="100000"/>
              <a:buFont typeface="Wingdings" panose="05000000000000000000" pitchFamily="2" charset="2"/>
              <a:buChar char="«"/>
            </a:pPr>
            <a:r>
              <a:rPr lang="cs-CZ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VELKÉ OSOBNÍ LODĚ (NAD 1000 CESTUJÍCÍCH) </a:t>
            </a:r>
          </a:p>
          <a:p>
            <a:pPr lvl="1">
              <a:buClr>
                <a:srgbClr val="339933"/>
              </a:buClr>
              <a:buSzPct val="100000"/>
              <a:buFont typeface="Wingdings" panose="05000000000000000000" pitchFamily="2" charset="2"/>
              <a:buChar char="«"/>
            </a:pPr>
            <a:r>
              <a:rPr lang="cs-CZ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TRAJEKTY (CESTUJÍCÍ + AUTA, AUTOBUSY)</a:t>
            </a:r>
          </a:p>
          <a:p>
            <a:pPr lvl="1">
              <a:buClr>
                <a:srgbClr val="339933"/>
              </a:buClr>
              <a:buSzPct val="100000"/>
              <a:buFont typeface="Wingdings" panose="05000000000000000000" pitchFamily="2" charset="2"/>
              <a:buChar char="«"/>
            </a:pPr>
            <a:r>
              <a:rPr lang="cs-CZ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JACHTY (SPORTOVNÍ, OSOBNÍ, LUXUSNÍ)</a:t>
            </a:r>
          </a:p>
          <a:p>
            <a:pPr>
              <a:buClr>
                <a:srgbClr val="339933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6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PŘÍSTAVY </a:t>
            </a:r>
            <a:endParaRPr lang="cs-CZ" sz="2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339933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OSOBNÍ, ZBOŽOVÉ, KONTEJNEROVÉ, SPECIÁLNÍ</a:t>
            </a:r>
          </a:p>
          <a:p>
            <a:pPr lvl="1"/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1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676400"/>
            <a:ext cx="6819900" cy="3505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619672" y="836712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NEJVÝZNAMNĚJŠÍ PŘÍSTAVY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72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/>
          <a:lstStyle/>
          <a:p>
            <a:pPr algn="ctr"/>
            <a:r>
              <a:rPr lang="cs-CZ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VÝLETNÍ PLAVBY</a:t>
            </a:r>
            <a:endParaRPr lang="cs-CZ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99174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Historie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stará více než 150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ROZMACH OD ROKU 1900, ZEJMÉNA MEZI SVĚTOVÝMI VÁLKAMI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OD 90. LET MEZIROČNÍ NÁRŮST 15 – 20 %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TRHU CCA 70 LODNÍCH SPOLEČNOSTÍ CRUISE LINES (VE STŘEDOMOŘÍ 15)</a:t>
            </a:r>
          </a:p>
          <a:p>
            <a:pPr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HODNOCENÍ SPOLEČNOSTÍ A LODÍ: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KRITÉRIA – LOĎ, UBYTOVÁNÍ, STOLOVÁNÍ, SLUŽBY, PROGRAM – HODNOCENÍ ODBORNÍKY ČI ZÁKAZNÍKY</a:t>
            </a:r>
          </a:p>
          <a:p>
            <a:pPr lvl="1">
              <a:buClr>
                <a:schemeClr val="accent6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KATEGORIE – STANDARD, CONTEMPORARY, PREMIUM, DELUXE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03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rgbClr val="000099"/>
                </a:solidFill>
              </a:rPr>
              <a:t>POSKYTOVANÉ SLUŽBY</a:t>
            </a:r>
            <a:endParaRPr lang="cs-CZ" dirty="0">
              <a:solidFill>
                <a:srgbClr val="000099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0099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KRÁTKÉ PLAVBY:</a:t>
            </a:r>
          </a:p>
          <a:p>
            <a:pPr lvl="1">
              <a:buClr>
                <a:srgbClr val="000099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DOPRAVA, OBČERSTVENÍ, VÝKLAD</a:t>
            </a:r>
          </a:p>
          <a:p>
            <a:pPr>
              <a:buClr>
                <a:srgbClr val="000099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VÍCEDENNÍ OKRUŽNÍ PLAVBY:</a:t>
            </a:r>
          </a:p>
          <a:p>
            <a:pPr lvl="1">
              <a:buClr>
                <a:srgbClr val="000099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DOPRAVA, UBYTOVÁNÍ, STRAVOVÁNÍ</a:t>
            </a:r>
          </a:p>
          <a:p>
            <a:pPr lvl="1">
              <a:buClr>
                <a:srgbClr val="000099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SPORTOVNÍ (BAZÉNY, TENIS, POSILOVNY, WELLNESS…)</a:t>
            </a:r>
          </a:p>
          <a:p>
            <a:pPr lvl="1">
              <a:buClr>
                <a:srgbClr val="000099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ZÁBAVNÍ (DISKOTÉKY, TANEČNÍ VEČERY, KINA,…)</a:t>
            </a:r>
          </a:p>
          <a:p>
            <a:pPr lvl="1">
              <a:buClr>
                <a:srgbClr val="000099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RŮZNÉ (HOLIČ, MASÁŽE, LÉKAŘSKÁ PÉČE, ČISTÍRNA, SMĚNÁRNA, …)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ROZDĚLENÍ VODNÍ DOPRAVY</a:t>
            </a:r>
            <a:r>
              <a:rPr lang="cs-CZ" altLang="cs-CZ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4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548" name="Group 68"/>
          <p:cNvGrpSpPr>
            <a:grpSpLocks/>
          </p:cNvGrpSpPr>
          <p:nvPr/>
        </p:nvGrpSpPr>
        <p:grpSpPr bwMode="auto">
          <a:xfrm>
            <a:off x="217488" y="1247775"/>
            <a:ext cx="8713787" cy="5106988"/>
            <a:chOff x="137" y="786"/>
            <a:chExt cx="5489" cy="3217"/>
          </a:xfrm>
        </p:grpSpPr>
        <p:grpSp>
          <p:nvGrpSpPr>
            <p:cNvPr id="20528" name="Group 48"/>
            <p:cNvGrpSpPr>
              <a:grpSpLocks/>
            </p:cNvGrpSpPr>
            <p:nvPr/>
          </p:nvGrpSpPr>
          <p:grpSpPr bwMode="auto">
            <a:xfrm>
              <a:off x="907" y="786"/>
              <a:ext cx="3753" cy="800"/>
              <a:chOff x="907" y="786"/>
              <a:chExt cx="3753" cy="800"/>
            </a:xfrm>
          </p:grpSpPr>
          <p:sp>
            <p:nvSpPr>
              <p:cNvPr id="20485" name="Text Box 5"/>
              <p:cNvSpPr txBox="1">
                <a:spLocks noChangeArrowheads="1"/>
              </p:cNvSpPr>
              <p:nvPr/>
            </p:nvSpPr>
            <p:spPr bwMode="auto">
              <a:xfrm>
                <a:off x="907" y="1337"/>
                <a:ext cx="1130" cy="2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r>
                  <a:rPr lang="cs-CZ" altLang="cs-CZ" b="1">
                    <a:solidFill>
                      <a:srgbClr val="000000"/>
                    </a:solidFill>
                    <a:latin typeface="Arial" charset="0"/>
                  </a:rPr>
                  <a:t>vnitrozemské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  <p:sp>
            <p:nvSpPr>
              <p:cNvPr id="20486" name="Text Box 6"/>
              <p:cNvSpPr txBox="1">
                <a:spLocks noChangeArrowheads="1"/>
              </p:cNvSpPr>
              <p:nvPr/>
            </p:nvSpPr>
            <p:spPr bwMode="auto">
              <a:xfrm>
                <a:off x="3645" y="1329"/>
                <a:ext cx="1015" cy="2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ctr"/>
                <a:r>
                  <a:rPr lang="cs-CZ" altLang="cs-CZ" b="1">
                    <a:solidFill>
                      <a:srgbClr val="3333FF"/>
                    </a:solidFill>
                    <a:cs typeface="Tahoma" pitchFamily="34" charset="0"/>
                  </a:rPr>
                  <a:t>námořní</a:t>
                </a:r>
              </a:p>
            </p:txBody>
          </p:sp>
          <p:sp>
            <p:nvSpPr>
              <p:cNvPr id="20487" name="Text Box 7"/>
              <p:cNvSpPr txBox="1">
                <a:spLocks noChangeArrowheads="1"/>
              </p:cNvSpPr>
              <p:nvPr/>
            </p:nvSpPr>
            <p:spPr bwMode="auto">
              <a:xfrm>
                <a:off x="2204" y="786"/>
                <a:ext cx="1190" cy="2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82800" bIns="10800"/>
              <a:lstStyle/>
              <a:p>
                <a:pPr algn="ctr"/>
                <a:r>
                  <a:rPr lang="cs-CZ" altLang="cs-CZ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Tahoma" pitchFamily="34" charset="0"/>
                  </a:rPr>
                  <a:t>VODNÍ CESTY</a:t>
                </a:r>
                <a:endParaRPr lang="cs-CZ" altLang="cs-CZ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Tahoma" pitchFamily="34" charset="0"/>
                </a:endParaRPr>
              </a:p>
            </p:txBody>
          </p:sp>
          <p:grpSp>
            <p:nvGrpSpPr>
              <p:cNvPr id="20488" name="Group 8"/>
              <p:cNvGrpSpPr>
                <a:grpSpLocks/>
              </p:cNvGrpSpPr>
              <p:nvPr/>
            </p:nvGrpSpPr>
            <p:grpSpPr bwMode="auto">
              <a:xfrm>
                <a:off x="1469" y="1047"/>
                <a:ext cx="2684" cy="277"/>
                <a:chOff x="4065" y="1830"/>
                <a:chExt cx="3810" cy="435"/>
              </a:xfrm>
            </p:grpSpPr>
            <p:sp>
              <p:nvSpPr>
                <p:cNvPr id="20489" name="Freeform 9"/>
                <p:cNvSpPr>
                  <a:spLocks/>
                </p:cNvSpPr>
                <p:nvPr/>
              </p:nvSpPr>
              <p:spPr bwMode="auto">
                <a:xfrm>
                  <a:off x="4065" y="2025"/>
                  <a:ext cx="3810" cy="240"/>
                </a:xfrm>
                <a:custGeom>
                  <a:avLst/>
                  <a:gdLst>
                    <a:gd name="T0" fmla="*/ 0 w 3810"/>
                    <a:gd name="T1" fmla="*/ 225 h 240"/>
                    <a:gd name="T2" fmla="*/ 0 w 3810"/>
                    <a:gd name="T3" fmla="*/ 0 h 240"/>
                    <a:gd name="T4" fmla="*/ 3810 w 3810"/>
                    <a:gd name="T5" fmla="*/ 0 h 240"/>
                    <a:gd name="T6" fmla="*/ 3810 w 3810"/>
                    <a:gd name="T7" fmla="*/ 24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10" h="240">
                      <a:moveTo>
                        <a:pt x="0" y="225"/>
                      </a:moveTo>
                      <a:lnTo>
                        <a:pt x="0" y="0"/>
                      </a:lnTo>
                      <a:lnTo>
                        <a:pt x="3810" y="0"/>
                      </a:lnTo>
                      <a:lnTo>
                        <a:pt x="3810" y="24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490" name="Line 10"/>
                <p:cNvSpPr>
                  <a:spLocks noChangeShapeType="1"/>
                </p:cNvSpPr>
                <p:nvPr/>
              </p:nvSpPr>
              <p:spPr bwMode="auto">
                <a:xfrm>
                  <a:off x="5955" y="1830"/>
                  <a:ext cx="0" cy="19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grpSp>
          <p:nvGrpSpPr>
            <p:cNvPr id="20537" name="Group 57"/>
            <p:cNvGrpSpPr>
              <a:grpSpLocks/>
            </p:cNvGrpSpPr>
            <p:nvPr/>
          </p:nvGrpSpPr>
          <p:grpSpPr bwMode="auto">
            <a:xfrm>
              <a:off x="137" y="1590"/>
              <a:ext cx="3314" cy="2413"/>
              <a:chOff x="137" y="1590"/>
              <a:chExt cx="3314" cy="2413"/>
            </a:xfrm>
          </p:grpSpPr>
          <p:grpSp>
            <p:nvGrpSpPr>
              <p:cNvPr id="20517" name="Group 37"/>
              <p:cNvGrpSpPr>
                <a:grpSpLocks/>
              </p:cNvGrpSpPr>
              <p:nvPr/>
            </p:nvGrpSpPr>
            <p:grpSpPr bwMode="auto">
              <a:xfrm>
                <a:off x="721" y="1590"/>
                <a:ext cx="1320" cy="278"/>
                <a:chOff x="721" y="1590"/>
                <a:chExt cx="1320" cy="278"/>
              </a:xfrm>
            </p:grpSpPr>
            <p:sp>
              <p:nvSpPr>
                <p:cNvPr id="20492" name="Freeform 12"/>
                <p:cNvSpPr>
                  <a:spLocks/>
                </p:cNvSpPr>
                <p:nvPr/>
              </p:nvSpPr>
              <p:spPr bwMode="auto">
                <a:xfrm>
                  <a:off x="721" y="1715"/>
                  <a:ext cx="1320" cy="153"/>
                </a:xfrm>
                <a:custGeom>
                  <a:avLst/>
                  <a:gdLst>
                    <a:gd name="T0" fmla="*/ 0 w 3810"/>
                    <a:gd name="T1" fmla="*/ 225 h 240"/>
                    <a:gd name="T2" fmla="*/ 0 w 3810"/>
                    <a:gd name="T3" fmla="*/ 0 h 240"/>
                    <a:gd name="T4" fmla="*/ 3810 w 3810"/>
                    <a:gd name="T5" fmla="*/ 0 h 240"/>
                    <a:gd name="T6" fmla="*/ 3810 w 3810"/>
                    <a:gd name="T7" fmla="*/ 24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10" h="240">
                      <a:moveTo>
                        <a:pt x="0" y="225"/>
                      </a:moveTo>
                      <a:lnTo>
                        <a:pt x="0" y="0"/>
                      </a:lnTo>
                      <a:lnTo>
                        <a:pt x="3810" y="0"/>
                      </a:lnTo>
                      <a:lnTo>
                        <a:pt x="3810" y="240"/>
                      </a:ln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493" name="Line 13"/>
                <p:cNvSpPr>
                  <a:spLocks noChangeShapeType="1"/>
                </p:cNvSpPr>
                <p:nvPr/>
              </p:nvSpPr>
              <p:spPr bwMode="auto">
                <a:xfrm>
                  <a:off x="1476" y="1590"/>
                  <a:ext cx="0" cy="12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0495" name="Freeform 15"/>
              <p:cNvSpPr>
                <a:spLocks/>
              </p:cNvSpPr>
              <p:nvPr/>
            </p:nvSpPr>
            <p:spPr bwMode="auto">
              <a:xfrm>
                <a:off x="877" y="2200"/>
                <a:ext cx="1303" cy="178"/>
              </a:xfrm>
              <a:custGeom>
                <a:avLst/>
                <a:gdLst>
                  <a:gd name="T0" fmla="*/ 0 w 3810"/>
                  <a:gd name="T1" fmla="*/ 225 h 240"/>
                  <a:gd name="T2" fmla="*/ 0 w 3810"/>
                  <a:gd name="T3" fmla="*/ 0 h 240"/>
                  <a:gd name="T4" fmla="*/ 3810 w 3810"/>
                  <a:gd name="T5" fmla="*/ 0 h 240"/>
                  <a:gd name="T6" fmla="*/ 3810 w 3810"/>
                  <a:gd name="T7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10" h="240">
                    <a:moveTo>
                      <a:pt x="0" y="225"/>
                    </a:moveTo>
                    <a:lnTo>
                      <a:pt x="0" y="0"/>
                    </a:lnTo>
                    <a:lnTo>
                      <a:pt x="3810" y="0"/>
                    </a:lnTo>
                    <a:lnTo>
                      <a:pt x="3810" y="240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496" name="Line 16"/>
              <p:cNvSpPr>
                <a:spLocks noChangeShapeType="1"/>
              </p:cNvSpPr>
              <p:nvPr/>
            </p:nvSpPr>
            <p:spPr bwMode="auto">
              <a:xfrm>
                <a:off x="2046" y="2082"/>
                <a:ext cx="0" cy="12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498" name="Freeform 18"/>
              <p:cNvSpPr>
                <a:spLocks/>
              </p:cNvSpPr>
              <p:nvPr/>
            </p:nvSpPr>
            <p:spPr bwMode="auto">
              <a:xfrm>
                <a:off x="1360" y="2735"/>
                <a:ext cx="1441" cy="153"/>
              </a:xfrm>
              <a:custGeom>
                <a:avLst/>
                <a:gdLst>
                  <a:gd name="T0" fmla="*/ 0 w 3810"/>
                  <a:gd name="T1" fmla="*/ 225 h 240"/>
                  <a:gd name="T2" fmla="*/ 0 w 3810"/>
                  <a:gd name="T3" fmla="*/ 0 h 240"/>
                  <a:gd name="T4" fmla="*/ 3810 w 3810"/>
                  <a:gd name="T5" fmla="*/ 0 h 240"/>
                  <a:gd name="T6" fmla="*/ 3810 w 3810"/>
                  <a:gd name="T7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10" h="240">
                    <a:moveTo>
                      <a:pt x="0" y="225"/>
                    </a:moveTo>
                    <a:lnTo>
                      <a:pt x="0" y="0"/>
                    </a:lnTo>
                    <a:lnTo>
                      <a:pt x="3810" y="0"/>
                    </a:lnTo>
                    <a:lnTo>
                      <a:pt x="3810" y="240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499" name="Line 19"/>
              <p:cNvSpPr>
                <a:spLocks noChangeShapeType="1"/>
              </p:cNvSpPr>
              <p:nvPr/>
            </p:nvSpPr>
            <p:spPr bwMode="auto">
              <a:xfrm>
                <a:off x="2190" y="2584"/>
                <a:ext cx="0" cy="15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501" name="Freeform 21"/>
              <p:cNvSpPr>
                <a:spLocks/>
              </p:cNvSpPr>
              <p:nvPr/>
            </p:nvSpPr>
            <p:spPr bwMode="auto">
              <a:xfrm>
                <a:off x="514" y="3275"/>
                <a:ext cx="2108" cy="136"/>
              </a:xfrm>
              <a:custGeom>
                <a:avLst/>
                <a:gdLst>
                  <a:gd name="T0" fmla="*/ 0 w 3810"/>
                  <a:gd name="T1" fmla="*/ 225 h 240"/>
                  <a:gd name="T2" fmla="*/ 0 w 3810"/>
                  <a:gd name="T3" fmla="*/ 0 h 240"/>
                  <a:gd name="T4" fmla="*/ 3810 w 3810"/>
                  <a:gd name="T5" fmla="*/ 0 h 240"/>
                  <a:gd name="T6" fmla="*/ 3810 w 3810"/>
                  <a:gd name="T7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10" h="240">
                    <a:moveTo>
                      <a:pt x="0" y="225"/>
                    </a:moveTo>
                    <a:lnTo>
                      <a:pt x="0" y="0"/>
                    </a:lnTo>
                    <a:lnTo>
                      <a:pt x="3810" y="0"/>
                    </a:lnTo>
                    <a:lnTo>
                      <a:pt x="3810" y="240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502" name="Line 22"/>
              <p:cNvSpPr>
                <a:spLocks noChangeShapeType="1"/>
              </p:cNvSpPr>
              <p:nvPr/>
            </p:nvSpPr>
            <p:spPr bwMode="auto">
              <a:xfrm>
                <a:off x="1572" y="3141"/>
                <a:ext cx="0" cy="1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503" name="Text Box 23"/>
              <p:cNvSpPr txBox="1">
                <a:spLocks noChangeArrowheads="1"/>
              </p:cNvSpPr>
              <p:nvPr/>
            </p:nvSpPr>
            <p:spPr bwMode="auto">
              <a:xfrm>
                <a:off x="137" y="3419"/>
                <a:ext cx="1532" cy="39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0" bIns="0"/>
              <a:lstStyle/>
              <a:p>
                <a:pPr algn="ctr"/>
                <a:r>
                  <a:rPr lang="cs-CZ" altLang="cs-CZ" b="1" dirty="0">
                    <a:solidFill>
                      <a:srgbClr val="FF0000"/>
                    </a:solidFill>
                    <a:latin typeface="Arial" charset="0"/>
                  </a:rPr>
                  <a:t>přirozené</a:t>
                </a:r>
              </a:p>
              <a:p>
                <a:pPr algn="ctr"/>
                <a:r>
                  <a:rPr lang="cs-CZ" altLang="cs-CZ" b="1" dirty="0">
                    <a:solidFill>
                      <a:srgbClr val="FF0000"/>
                    </a:solidFill>
                    <a:latin typeface="Arial" charset="0"/>
                  </a:rPr>
                  <a:t>(vodní toky, jezera)</a:t>
                </a:r>
                <a:endParaRPr lang="cs-CZ" altLang="cs-CZ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504" name="Text Box 24"/>
              <p:cNvSpPr txBox="1">
                <a:spLocks noChangeArrowheads="1"/>
              </p:cNvSpPr>
              <p:nvPr/>
            </p:nvSpPr>
            <p:spPr bwMode="auto">
              <a:xfrm>
                <a:off x="1539" y="1845"/>
                <a:ext cx="980" cy="2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ctr"/>
                <a:r>
                  <a:rPr lang="cs-CZ" altLang="cs-CZ" b="1">
                    <a:solidFill>
                      <a:srgbClr val="000000"/>
                    </a:solidFill>
                    <a:latin typeface="Arial" charset="0"/>
                  </a:rPr>
                  <a:t>sledované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  <p:sp>
            <p:nvSpPr>
              <p:cNvPr id="20505" name="Text Box 25"/>
              <p:cNvSpPr txBox="1">
                <a:spLocks noChangeArrowheads="1"/>
              </p:cNvSpPr>
              <p:nvPr/>
            </p:nvSpPr>
            <p:spPr bwMode="auto">
              <a:xfrm>
                <a:off x="266" y="1854"/>
                <a:ext cx="979" cy="2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ctr"/>
                <a:r>
                  <a:rPr lang="cs-CZ" altLang="cs-CZ" b="1">
                    <a:solidFill>
                      <a:srgbClr val="000000"/>
                    </a:solidFill>
                    <a:latin typeface="Arial" charset="0"/>
                  </a:rPr>
                  <a:t>ostatní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  <p:sp>
            <p:nvSpPr>
              <p:cNvPr id="20506" name="Text Box 26"/>
              <p:cNvSpPr txBox="1">
                <a:spLocks noChangeArrowheads="1"/>
              </p:cNvSpPr>
              <p:nvPr/>
            </p:nvSpPr>
            <p:spPr bwMode="auto">
              <a:xfrm>
                <a:off x="1356" y="2331"/>
                <a:ext cx="1591" cy="2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ctr"/>
                <a:r>
                  <a:rPr lang="cs-CZ" altLang="cs-CZ" b="1">
                    <a:solidFill>
                      <a:srgbClr val="000000"/>
                    </a:solidFill>
                    <a:latin typeface="Arial" charset="0"/>
                  </a:rPr>
                  <a:t>dopravně významné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  <p:sp>
            <p:nvSpPr>
              <p:cNvPr id="20507" name="Text Box 27"/>
              <p:cNvSpPr txBox="1">
                <a:spLocks noChangeArrowheads="1"/>
              </p:cNvSpPr>
              <p:nvPr/>
            </p:nvSpPr>
            <p:spPr bwMode="auto">
              <a:xfrm>
                <a:off x="286" y="2328"/>
                <a:ext cx="980" cy="2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ctr"/>
                <a:r>
                  <a:rPr lang="cs-CZ" altLang="cs-CZ" b="1">
                    <a:solidFill>
                      <a:srgbClr val="000000"/>
                    </a:solidFill>
                    <a:latin typeface="Arial" charset="0"/>
                  </a:rPr>
                  <a:t>účelové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  <p:sp>
            <p:nvSpPr>
              <p:cNvPr id="20508" name="Text Box 28"/>
              <p:cNvSpPr txBox="1">
                <a:spLocks noChangeArrowheads="1"/>
              </p:cNvSpPr>
              <p:nvPr/>
            </p:nvSpPr>
            <p:spPr bwMode="auto">
              <a:xfrm>
                <a:off x="2251" y="2892"/>
                <a:ext cx="979" cy="2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ctr"/>
                <a:r>
                  <a:rPr lang="cs-CZ" altLang="cs-CZ" b="1">
                    <a:solidFill>
                      <a:srgbClr val="000000"/>
                    </a:solidFill>
                    <a:latin typeface="Arial" charset="0"/>
                  </a:rPr>
                  <a:t>využitelné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  <p:sp>
            <p:nvSpPr>
              <p:cNvPr id="20509" name="Text Box 29"/>
              <p:cNvSpPr txBox="1">
                <a:spLocks noChangeArrowheads="1"/>
              </p:cNvSpPr>
              <p:nvPr/>
            </p:nvSpPr>
            <p:spPr bwMode="auto">
              <a:xfrm>
                <a:off x="872" y="2882"/>
                <a:ext cx="979" cy="2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ctr"/>
                <a:r>
                  <a:rPr lang="cs-CZ" altLang="cs-CZ" b="1">
                    <a:solidFill>
                      <a:srgbClr val="000000"/>
                    </a:solidFill>
                    <a:latin typeface="Arial" charset="0"/>
                  </a:rPr>
                  <a:t>využívané</a:t>
                </a:r>
                <a:endParaRPr lang="cs-CZ" altLang="cs-CZ">
                  <a:solidFill>
                    <a:srgbClr val="000000"/>
                  </a:solidFill>
                </a:endParaRPr>
              </a:p>
            </p:txBody>
          </p:sp>
          <p:sp>
            <p:nvSpPr>
              <p:cNvPr id="20510" name="Text Box 30"/>
              <p:cNvSpPr txBox="1">
                <a:spLocks noChangeArrowheads="1"/>
              </p:cNvSpPr>
              <p:nvPr/>
            </p:nvSpPr>
            <p:spPr bwMode="auto">
              <a:xfrm>
                <a:off x="1761" y="3419"/>
                <a:ext cx="1690" cy="58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0" bIns="0"/>
              <a:lstStyle/>
              <a:p>
                <a:pPr algn="ctr"/>
                <a:r>
                  <a:rPr lang="cs-CZ" altLang="cs-CZ" b="1" dirty="0">
                    <a:solidFill>
                      <a:srgbClr val="FF0000"/>
                    </a:solidFill>
                    <a:latin typeface="Arial" charset="0"/>
                  </a:rPr>
                  <a:t>umělé</a:t>
                </a:r>
              </a:p>
              <a:p>
                <a:pPr algn="ctr"/>
                <a:r>
                  <a:rPr lang="cs-CZ" altLang="cs-CZ" b="1" dirty="0">
                    <a:solidFill>
                      <a:srgbClr val="FF0000"/>
                    </a:solidFill>
                    <a:latin typeface="Arial" charset="0"/>
                  </a:rPr>
                  <a:t>(průplavy, plavební komory, zdvihadla)</a:t>
                </a:r>
                <a:endParaRPr lang="cs-CZ" altLang="cs-CZ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0547" name="Group 67"/>
            <p:cNvGrpSpPr>
              <a:grpSpLocks/>
            </p:cNvGrpSpPr>
            <p:nvPr/>
          </p:nvGrpSpPr>
          <p:grpSpPr bwMode="auto">
            <a:xfrm>
              <a:off x="3060" y="1571"/>
              <a:ext cx="2566" cy="1890"/>
              <a:chOff x="3060" y="1571"/>
              <a:chExt cx="2566" cy="1890"/>
            </a:xfrm>
          </p:grpSpPr>
          <p:sp>
            <p:nvSpPr>
              <p:cNvPr id="20512" name="Text Box 32"/>
              <p:cNvSpPr txBox="1">
                <a:spLocks noChangeArrowheads="1"/>
              </p:cNvSpPr>
              <p:nvPr/>
            </p:nvSpPr>
            <p:spPr bwMode="auto">
              <a:xfrm>
                <a:off x="3060" y="1825"/>
                <a:ext cx="979" cy="2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ctr"/>
                <a:r>
                  <a:rPr lang="cs-CZ" altLang="cs-CZ" b="1">
                    <a:solidFill>
                      <a:srgbClr val="3333FF"/>
                    </a:solidFill>
                  </a:rPr>
                  <a:t>linkové</a:t>
                </a:r>
                <a:r>
                  <a:rPr lang="cs-CZ" altLang="cs-CZ">
                    <a:solidFill>
                      <a:srgbClr val="3333FF"/>
                    </a:solidFill>
                  </a:rPr>
                  <a:t> </a:t>
                </a:r>
              </a:p>
            </p:txBody>
          </p:sp>
          <p:sp>
            <p:nvSpPr>
              <p:cNvPr id="20513" name="Text Box 33"/>
              <p:cNvSpPr txBox="1">
                <a:spLocks noChangeArrowheads="1"/>
              </p:cNvSpPr>
              <p:nvPr/>
            </p:nvSpPr>
            <p:spPr bwMode="auto">
              <a:xfrm>
                <a:off x="4450" y="1834"/>
                <a:ext cx="979" cy="2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10800" bIns="10800"/>
              <a:lstStyle/>
              <a:p>
                <a:pPr algn="ctr"/>
                <a:r>
                  <a:rPr lang="cs-CZ" altLang="cs-CZ" b="1">
                    <a:solidFill>
                      <a:srgbClr val="3333FF"/>
                    </a:solidFill>
                  </a:rPr>
                  <a:t>volné </a:t>
                </a:r>
                <a:endParaRPr lang="cs-CZ" altLang="cs-CZ">
                  <a:solidFill>
                    <a:srgbClr val="3333FF"/>
                  </a:solidFill>
                </a:endParaRPr>
              </a:p>
            </p:txBody>
          </p:sp>
          <p:sp>
            <p:nvSpPr>
              <p:cNvPr id="20522" name="Freeform 42"/>
              <p:cNvSpPr>
                <a:spLocks/>
              </p:cNvSpPr>
              <p:nvPr/>
            </p:nvSpPr>
            <p:spPr bwMode="auto">
              <a:xfrm>
                <a:off x="3494" y="1688"/>
                <a:ext cx="1452" cy="161"/>
              </a:xfrm>
              <a:custGeom>
                <a:avLst/>
                <a:gdLst>
                  <a:gd name="T0" fmla="*/ 0 w 3810"/>
                  <a:gd name="T1" fmla="*/ 225 h 240"/>
                  <a:gd name="T2" fmla="*/ 0 w 3810"/>
                  <a:gd name="T3" fmla="*/ 0 h 240"/>
                  <a:gd name="T4" fmla="*/ 3810 w 3810"/>
                  <a:gd name="T5" fmla="*/ 0 h 240"/>
                  <a:gd name="T6" fmla="*/ 3810 w 3810"/>
                  <a:gd name="T7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10" h="240">
                    <a:moveTo>
                      <a:pt x="0" y="225"/>
                    </a:moveTo>
                    <a:lnTo>
                      <a:pt x="0" y="0"/>
                    </a:lnTo>
                    <a:lnTo>
                      <a:pt x="3810" y="0"/>
                    </a:lnTo>
                    <a:lnTo>
                      <a:pt x="3810" y="240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523" name="Line 43"/>
              <p:cNvSpPr>
                <a:spLocks noChangeShapeType="1"/>
              </p:cNvSpPr>
              <p:nvPr/>
            </p:nvSpPr>
            <p:spPr bwMode="auto">
              <a:xfrm flipH="1">
                <a:off x="4136" y="1571"/>
                <a:ext cx="0" cy="1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20538" name="Group 58"/>
              <p:cNvGrpSpPr>
                <a:grpSpLocks/>
              </p:cNvGrpSpPr>
              <p:nvPr/>
            </p:nvGrpSpPr>
            <p:grpSpPr bwMode="auto">
              <a:xfrm>
                <a:off x="3482" y="2066"/>
                <a:ext cx="985" cy="1395"/>
                <a:chOff x="3617" y="2067"/>
                <a:chExt cx="1094" cy="1395"/>
              </a:xfrm>
            </p:grpSpPr>
            <p:sp>
              <p:nvSpPr>
                <p:cNvPr id="2051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3732" y="2577"/>
                  <a:ext cx="979" cy="24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tIns="46800" bIns="10800"/>
                <a:lstStyle/>
                <a:p>
                  <a:pPr algn="ctr"/>
                  <a:r>
                    <a:rPr lang="cs-CZ" altLang="cs-CZ" b="1" dirty="0">
                      <a:solidFill>
                        <a:srgbClr val="FF0000"/>
                      </a:solidFill>
                      <a:cs typeface="Tahoma" pitchFamily="34" charset="0"/>
                    </a:rPr>
                    <a:t>kabotážní</a:t>
                  </a:r>
                  <a:r>
                    <a:rPr lang="cs-CZ" altLang="cs-CZ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  <p:sp>
              <p:nvSpPr>
                <p:cNvPr id="2051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726" y="3213"/>
                  <a:ext cx="979" cy="24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tIns="46800" bIns="10800"/>
                <a:lstStyle/>
                <a:p>
                  <a:pPr algn="ctr"/>
                  <a:r>
                    <a:rPr lang="cs-CZ" altLang="cs-CZ" b="1" dirty="0">
                      <a:solidFill>
                        <a:srgbClr val="FF0000"/>
                      </a:solidFill>
                      <a:cs typeface="Tahoma" pitchFamily="34" charset="0"/>
                    </a:rPr>
                    <a:t>okružní</a:t>
                  </a:r>
                  <a:r>
                    <a:rPr lang="cs-CZ" altLang="cs-CZ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  <p:sp>
              <p:nvSpPr>
                <p:cNvPr id="20524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3724" y="2243"/>
                  <a:ext cx="979" cy="24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tIns="46800" bIns="10800"/>
                <a:lstStyle/>
                <a:p>
                  <a:pPr algn="ctr"/>
                  <a:r>
                    <a:rPr lang="cs-CZ" altLang="cs-CZ" b="1">
                      <a:solidFill>
                        <a:srgbClr val="3333FF"/>
                      </a:solidFill>
                      <a:cs typeface="Tahoma" pitchFamily="34" charset="0"/>
                    </a:rPr>
                    <a:t>dálkové</a:t>
                  </a:r>
                  <a:r>
                    <a:rPr lang="cs-CZ" altLang="cs-CZ">
                      <a:solidFill>
                        <a:srgbClr val="3333FF"/>
                      </a:solidFill>
                    </a:rPr>
                    <a:t> </a:t>
                  </a:r>
                </a:p>
              </p:txBody>
            </p:sp>
            <p:sp>
              <p:nvSpPr>
                <p:cNvPr id="20530" name="Line 50"/>
                <p:cNvSpPr>
                  <a:spLocks noChangeShapeType="1"/>
                </p:cNvSpPr>
                <p:nvPr/>
              </p:nvSpPr>
              <p:spPr bwMode="auto">
                <a:xfrm>
                  <a:off x="3617" y="2067"/>
                  <a:ext cx="0" cy="123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531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3725" y="2893"/>
                  <a:ext cx="979" cy="24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tIns="46800" bIns="10800"/>
                <a:lstStyle/>
                <a:p>
                  <a:pPr algn="ctr"/>
                  <a:r>
                    <a:rPr lang="cs-CZ" altLang="cs-CZ" b="1" dirty="0">
                      <a:solidFill>
                        <a:srgbClr val="FF0000"/>
                      </a:solidFill>
                      <a:cs typeface="Tahoma" pitchFamily="34" charset="0"/>
                    </a:rPr>
                    <a:t>trajektová</a:t>
                  </a:r>
                  <a:r>
                    <a:rPr lang="cs-CZ" altLang="cs-CZ" dirty="0">
                      <a:solidFill>
                        <a:srgbClr val="000000"/>
                      </a:solidFill>
                    </a:rPr>
                    <a:t> </a:t>
                  </a:r>
                </a:p>
              </p:txBody>
            </p:sp>
            <p:sp>
              <p:nvSpPr>
                <p:cNvPr id="20532" name="Line 52"/>
                <p:cNvSpPr>
                  <a:spLocks noChangeShapeType="1"/>
                </p:cNvSpPr>
                <p:nvPr/>
              </p:nvSpPr>
              <p:spPr bwMode="auto">
                <a:xfrm>
                  <a:off x="3617" y="2372"/>
                  <a:ext cx="11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533" name="Line 53"/>
                <p:cNvSpPr>
                  <a:spLocks noChangeShapeType="1"/>
                </p:cNvSpPr>
                <p:nvPr/>
              </p:nvSpPr>
              <p:spPr bwMode="auto">
                <a:xfrm>
                  <a:off x="3628" y="3044"/>
                  <a:ext cx="11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534" name="Line 54"/>
                <p:cNvSpPr>
                  <a:spLocks noChangeShapeType="1"/>
                </p:cNvSpPr>
                <p:nvPr/>
              </p:nvSpPr>
              <p:spPr bwMode="auto">
                <a:xfrm>
                  <a:off x="3623" y="2709"/>
                  <a:ext cx="11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0535" name="Line 55"/>
                <p:cNvSpPr>
                  <a:spLocks noChangeShapeType="1"/>
                </p:cNvSpPr>
                <p:nvPr/>
              </p:nvSpPr>
              <p:spPr bwMode="auto">
                <a:xfrm>
                  <a:off x="3617" y="3295"/>
                  <a:ext cx="110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0539" name="Text Box 59"/>
              <p:cNvSpPr txBox="1">
                <a:spLocks noChangeArrowheads="1"/>
              </p:cNvSpPr>
              <p:nvPr/>
            </p:nvSpPr>
            <p:spPr bwMode="auto">
              <a:xfrm>
                <a:off x="4741" y="2243"/>
                <a:ext cx="885" cy="2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46800" bIns="10800"/>
              <a:lstStyle/>
              <a:p>
                <a:pPr algn="ctr"/>
                <a:r>
                  <a:rPr lang="cs-CZ" altLang="cs-CZ" b="1" dirty="0">
                    <a:solidFill>
                      <a:srgbClr val="FF0000"/>
                    </a:solidFill>
                  </a:rPr>
                  <a:t>výletní </a:t>
                </a:r>
                <a:endParaRPr lang="cs-CZ" altLang="cs-CZ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540" name="Text Box 60"/>
              <p:cNvSpPr txBox="1">
                <a:spLocks noChangeArrowheads="1"/>
              </p:cNvSpPr>
              <p:nvPr/>
            </p:nvSpPr>
            <p:spPr bwMode="auto">
              <a:xfrm>
                <a:off x="4736" y="2569"/>
                <a:ext cx="886" cy="2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46800" bIns="10800"/>
              <a:lstStyle/>
              <a:p>
                <a:pPr algn="ctr"/>
                <a:r>
                  <a:rPr lang="cs-CZ" altLang="cs-CZ" b="1" dirty="0">
                    <a:solidFill>
                      <a:srgbClr val="FF0000"/>
                    </a:solidFill>
                  </a:rPr>
                  <a:t>expediční </a:t>
                </a:r>
                <a:endParaRPr lang="cs-CZ" altLang="cs-CZ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541" name="Text Box 61"/>
              <p:cNvSpPr txBox="1">
                <a:spLocks noChangeArrowheads="1"/>
              </p:cNvSpPr>
              <p:nvPr/>
            </p:nvSpPr>
            <p:spPr bwMode="auto">
              <a:xfrm>
                <a:off x="4748" y="2884"/>
                <a:ext cx="877" cy="2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46800" bIns="10800"/>
              <a:lstStyle/>
              <a:p>
                <a:pPr algn="ctr"/>
                <a:r>
                  <a:rPr lang="cs-CZ" altLang="cs-CZ" b="1">
                    <a:solidFill>
                      <a:srgbClr val="3333FF"/>
                    </a:solidFill>
                  </a:rPr>
                  <a:t>speciální </a:t>
                </a:r>
                <a:endParaRPr lang="cs-CZ" altLang="cs-CZ">
                  <a:solidFill>
                    <a:srgbClr val="3333FF"/>
                  </a:solidFill>
                </a:endParaRPr>
              </a:p>
            </p:txBody>
          </p:sp>
          <p:sp>
            <p:nvSpPr>
              <p:cNvPr id="20542" name="Line 62"/>
              <p:cNvSpPr>
                <a:spLocks noChangeShapeType="1"/>
              </p:cNvSpPr>
              <p:nvPr/>
            </p:nvSpPr>
            <p:spPr bwMode="auto">
              <a:xfrm>
                <a:off x="4632" y="2076"/>
                <a:ext cx="0" cy="93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543" name="Line 63"/>
              <p:cNvSpPr>
                <a:spLocks noChangeShapeType="1"/>
              </p:cNvSpPr>
              <p:nvPr/>
            </p:nvSpPr>
            <p:spPr bwMode="auto">
              <a:xfrm>
                <a:off x="4633" y="2372"/>
                <a:ext cx="1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544" name="Line 64"/>
              <p:cNvSpPr>
                <a:spLocks noChangeShapeType="1"/>
              </p:cNvSpPr>
              <p:nvPr/>
            </p:nvSpPr>
            <p:spPr bwMode="auto">
              <a:xfrm>
                <a:off x="4628" y="2705"/>
                <a:ext cx="1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545" name="Line 65"/>
              <p:cNvSpPr>
                <a:spLocks noChangeShapeType="1"/>
              </p:cNvSpPr>
              <p:nvPr/>
            </p:nvSpPr>
            <p:spPr bwMode="auto">
              <a:xfrm>
                <a:off x="4640" y="2997"/>
                <a:ext cx="1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53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0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/>
          <a:lstStyle/>
          <a:p>
            <a:pPr algn="ctr"/>
            <a:r>
              <a:rPr lang="cs-CZ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Trajektová doprava</a:t>
            </a:r>
            <a:endParaRPr lang="cs-CZ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24744"/>
            <a:ext cx="8686800" cy="252028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VELMI ROZVINUTÝ ZPŮSOB PŘEPRAVY Z PEVNINY NA OSTROVY A MEZI OSTROVY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PŘEPRAVA OSOB A DOPRAVNÍCH PROSTŘEDKŮ  (NÁJEZDNÍ TRAJEKTY)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TRAJEKTY PRO NÁKLADNÍ PŘEPRAVU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PEVNÝ JÍZDNÍ ŘÁD</a:t>
            </a: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ZAKOUPENÍ JÍZDENEK - MOŽNOSTI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http://www.ecaravan.cz/wp-content/uploads/trajek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33056"/>
            <a:ext cx="4256064" cy="266429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.ck.cz/f/85634/48-360-2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3996444" cy="266429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54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>
            <a:noAutofit/>
          </a:bodyPr>
          <a:lstStyle/>
          <a:p>
            <a:r>
              <a:rPr lang="cs-CZ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síť trajektových přeprav </a:t>
            </a:r>
            <a:r>
              <a:rPr lang="cs-CZ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více než 1570 </a:t>
            </a:r>
            <a:r>
              <a:rPr lang="cs-CZ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tras</a:t>
            </a:r>
            <a:endParaRPr lang="cs-CZ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167688" cy="556247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53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914</TotalTime>
  <Words>698</Words>
  <Application>Microsoft Office PowerPoint</Application>
  <PresentationFormat>Předvádění na obrazovce (4:3)</PresentationFormat>
  <Paragraphs>153</Paragraphs>
  <Slides>24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Cesta</vt:lpstr>
      <vt:lpstr>OBSAH PŘEDMĚTU</vt:lpstr>
      <vt:lpstr>Vodní doprava</vt:lpstr>
      <vt:lpstr>MATERIÁLNĚ-TECHNICKÁ ZÁKLADNA</vt:lpstr>
      <vt:lpstr>Prezentace aplikace PowerPoint</vt:lpstr>
      <vt:lpstr>VÝLETNÍ PLAVBY</vt:lpstr>
      <vt:lpstr>POSKYTOVANÉ SLUŽBY</vt:lpstr>
      <vt:lpstr>ROZDĚLENÍ VODNÍ DOPRAVY </vt:lpstr>
      <vt:lpstr>Trajektová doprava</vt:lpstr>
      <vt:lpstr>síť trajektových přeprav - více než 1570 tras</vt:lpstr>
      <vt:lpstr>OKRUŽNÍ PLAVBY  </vt:lpstr>
      <vt:lpstr>Prezentace aplikace PowerPoint</vt:lpstr>
      <vt:lpstr>Prezentace aplikace PowerPoint</vt:lpstr>
      <vt:lpstr>OKRUŽNÍ JÍZDY V KARIBIKU</vt:lpstr>
      <vt:lpstr>OKRUŽNÍ JÍZDY V JIHOVÝCHODNÍ ASII</vt:lpstr>
      <vt:lpstr>EXPEDIČNÍ A SPECIÁLNÍ PLAVBY</vt:lpstr>
      <vt:lpstr>VNITROZEMSKÁ VODNÍ DOPRAVA</vt:lpstr>
      <vt:lpstr>Vodní cesty v ČR </vt:lpstr>
      <vt:lpstr>OSOBNÍ VODNÍ DOPRAVA V ČR</vt:lpstr>
      <vt:lpstr>LANOVÁ DOPRAVA </vt:lpstr>
      <vt:lpstr>Prezentace aplikace PowerPoint</vt:lpstr>
      <vt:lpstr>VISUTÉ LANOVÉ DRÁHY</vt:lpstr>
      <vt:lpstr>Prezentace aplikace PowerPoint</vt:lpstr>
      <vt:lpstr>Prezentace aplikace PowerPoint</vt:lpstr>
      <vt:lpstr>MĚSTSKÁ HROMADNÁ DOPRAVA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OBSAH PŘEDMĚTU</dc:title>
  <dc:creator>Boss</dc:creator>
  <cp:lastModifiedBy>Boss</cp:lastModifiedBy>
  <cp:revision>66</cp:revision>
  <dcterms:created xsi:type="dcterms:W3CDTF">2016-03-20T09:08:40Z</dcterms:created>
  <dcterms:modified xsi:type="dcterms:W3CDTF">2016-04-18T08:17:41Z</dcterms:modified>
</cp:coreProperties>
</file>